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10.xml"/>
  <Override ContentType="application/vnd.openxmlformats-officedocument.presentationml.comments+xml" PartName="/ppt/comments/comment8.xml"/>
  <Override ContentType="application/vnd.openxmlformats-officedocument.presentationml.comments+xml" PartName="/ppt/comments/comment6.xml"/>
  <Override ContentType="application/vnd.openxmlformats-officedocument.presentationml.comments+xml" PartName="/ppt/comments/comment3.xml"/>
  <Override ContentType="application/vnd.openxmlformats-officedocument.presentationml.comments+xml" PartName="/ppt/comments/comment15.xml"/>
  <Override ContentType="application/vnd.openxmlformats-officedocument.presentationml.comments+xml" PartName="/ppt/comments/comment13.xml"/>
  <Override ContentType="application/vnd.openxmlformats-officedocument.presentationml.comments+xml" PartName="/ppt/comments/comment16.xml"/>
  <Override ContentType="application/vnd.openxmlformats-officedocument.presentationml.comments+xml" PartName="/ppt/comments/comment1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5.xml"/>
  <Override ContentType="application/vnd.openxmlformats-officedocument.presentationml.comments+xml" PartName="/ppt/comments/comment7.xml"/>
  <Override ContentType="application/vnd.openxmlformats-officedocument.presentationml.comments+xml" PartName="/ppt/comments/comment4.xml"/>
  <Override ContentType="application/vnd.openxmlformats-officedocument.presentationml.comments+xml" PartName="/ppt/comments/comment9.xml"/>
  <Override ContentType="application/vnd.openxmlformats-officedocument.presentationml.comments+xml" PartName="/ppt/comments/comment12.xml"/>
  <Override ContentType="application/vnd.openxmlformats-officedocument.presentationml.comments+xml" PartName="/ppt/comments/comment1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8229600" cx="14630400"/>
  <p:notesSz cx="8229600" cy="14630400"/>
  <p:embeddedFontLst>
    <p:embeddedFont>
      <p:font typeface="DM Sans Medium"/>
      <p:regular r:id="rId25"/>
      <p:bold r:id="rId26"/>
      <p:italic r:id="rId27"/>
      <p:boldItalic r:id="rId28"/>
    </p:embeddedFont>
    <p:embeddedFont>
      <p:font typeface="Inter"/>
      <p:regular r:id="rId29"/>
      <p:bold r:id="rId30"/>
      <p:italic r:id="rId31"/>
      <p:boldItalic r:id="rId32"/>
    </p:embeddedFont>
    <p:embeddedFont>
      <p:font typeface="DM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7" roundtripDataSignature="AMtx7minztUdziTZp6Cp+lx9dhrph+Jjc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5" name="ALONSO . SOTO URBINA"/>
  <p:cmAuthor clrIdx="1" id="1" initials="" lastIdx="3" name="FRANCISCO JAVIER LOPEZ RIQUELME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DMSansMedium-bold.fntdata"/><Relationship Id="rId25" Type="http://schemas.openxmlformats.org/officeDocument/2006/relationships/font" Target="fonts/DMSansMedium-regular.fntdata"/><Relationship Id="rId28" Type="http://schemas.openxmlformats.org/officeDocument/2006/relationships/font" Target="fonts/DMSansMedium-boldItalic.fntdata"/><Relationship Id="rId27" Type="http://schemas.openxmlformats.org/officeDocument/2006/relationships/font" Target="fonts/DMSansMedium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Inter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Inter-italic.fntdata"/><Relationship Id="rId30" Type="http://schemas.openxmlformats.org/officeDocument/2006/relationships/font" Target="fonts/Inter-bold.fntdata"/><Relationship Id="rId11" Type="http://schemas.openxmlformats.org/officeDocument/2006/relationships/slide" Target="slides/slide6.xml"/><Relationship Id="rId33" Type="http://schemas.openxmlformats.org/officeDocument/2006/relationships/font" Target="fonts/DMSans-regular.fntdata"/><Relationship Id="rId10" Type="http://schemas.openxmlformats.org/officeDocument/2006/relationships/slide" Target="slides/slide5.xml"/><Relationship Id="rId32" Type="http://schemas.openxmlformats.org/officeDocument/2006/relationships/font" Target="fonts/Inter-boldItalic.fntdata"/><Relationship Id="rId13" Type="http://schemas.openxmlformats.org/officeDocument/2006/relationships/slide" Target="slides/slide8.xml"/><Relationship Id="rId35" Type="http://schemas.openxmlformats.org/officeDocument/2006/relationships/font" Target="fonts/DMSans-italic.fntdata"/><Relationship Id="rId12" Type="http://schemas.openxmlformats.org/officeDocument/2006/relationships/slide" Target="slides/slide7.xml"/><Relationship Id="rId34" Type="http://schemas.openxmlformats.org/officeDocument/2006/relationships/font" Target="fonts/DMSans-bold.fntdata"/><Relationship Id="rId15" Type="http://schemas.openxmlformats.org/officeDocument/2006/relationships/slide" Target="slides/slide10.xml"/><Relationship Id="rId37" Type="http://customschemas.google.com/relationships/presentationmetadata" Target="metadata"/><Relationship Id="rId14" Type="http://schemas.openxmlformats.org/officeDocument/2006/relationships/slide" Target="slides/slide9.xml"/><Relationship Id="rId36" Type="http://schemas.openxmlformats.org/officeDocument/2006/relationships/font" Target="fonts/DMSans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5-11-17T20:04:00.910">
    <p:pos x="6000" y="0"/>
    <p:text>FRANCISCO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T_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9" dt="2025-11-17T20:05:08.649">
    <p:pos x="6000" y="0"/>
    <p:text>TOMAS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UAY"/>
      </p:ext>
    </p:extLst>
  </p:cm>
</p:cmLst>
</file>

<file path=ppt/comments/comment1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0" dt="2025-11-17T20:05:13.534">
    <p:pos x="6000" y="0"/>
    <p:text>TOMAS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UAc"/>
      </p:ext>
    </p:extLst>
  </p:cm>
</p:cmLst>
</file>

<file path=ppt/comments/comment1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1" dt="2025-11-17T20:05:19.471">
    <p:pos x="6000" y="0"/>
    <p:text>TOMAS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UAg"/>
      </p:ext>
    </p:extLst>
  </p:cm>
</p:cmLst>
</file>

<file path=ppt/comments/comment1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2" dt="2025-11-17T21:39:36.968">
    <p:pos x="6000" y="0"/>
    <p:text>FRANCISCO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z1iI"/>
      </p:ext>
    </p:extLst>
  </p:cm>
</p:cmLst>
</file>

<file path=ppt/comments/comment1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3" dt="2025-11-17T20:26:24.842">
    <p:pos x="6000" y="0"/>
    <p:text>ALGUIEN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UAo"/>
      </p:ext>
    </p:extLst>
  </p:cm>
  <p:cm authorId="1" idx="2" dt="2025-11-17T20:26:24.842">
    <p:pos x="6000" y="0"/>
    <p:text>FRANCISCO HEROE</p:text>
    <p:extLst>
      <p:ext uri="{C676402C-5697-4E1C-873F-D02D1690AC5C}">
        <p15:threadingInfo timeZoneBias="0">
          <p15:parentCm authorId="0" idx="13"/>
        </p15:threadingInfo>
      </p:ext>
      <p:ext uri="http://customooxmlschemas.google.com/">
        <go:slidesCustomData xmlns:go="http://customooxmlschemas.google.com/" commentPostId="AAABwcoQv0U"/>
      </p:ext>
    </p:extLst>
  </p:cm>
</p:cmLst>
</file>

<file path=ppt/comments/comment1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4" dt="2025-11-17T20:26:28.839">
    <p:pos x="6000" y="0"/>
    <p:text>ALGUIEN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UAs"/>
      </p:ext>
    </p:extLst>
  </p:cm>
  <p:cm authorId="1" idx="3" dt="2025-11-17T20:26:28.839">
    <p:pos x="6000" y="0"/>
    <p:text>FRANCISCO HEROE</p:text>
    <p:extLst>
      <p:ext uri="{C676402C-5697-4E1C-873F-D02D1690AC5C}">
        <p15:threadingInfo timeZoneBias="0">
          <p15:parentCm authorId="0" idx="14"/>
        </p15:threadingInfo>
      </p:ext>
      <p:ext uri="http://customooxmlschemas.google.com/">
        <go:slidesCustomData xmlns:go="http://customooxmlschemas.google.com/" commentPostId="AAABwcoQv0Y"/>
      </p:ext>
    </p:extLst>
  </p:cm>
</p:cmLst>
</file>

<file path=ppt/comments/comment16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5" dt="2025-11-17T20:06:02.402">
    <p:pos x="6000" y="0"/>
    <p:text>ALGUIEN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Qv0M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5-11-17T20:04:07.702">
    <p:pos x="6000" y="0"/>
    <p:text>FRANCISCO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T_4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3" dt="2025-11-17T20:04:14.051">
    <p:pos x="6000" y="0"/>
    <p:text>FRANCISCO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T_8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4" dt="2025-11-17T20:04:19.456">
    <p:pos x="6000" y="0"/>
    <p:text>FRANCISCO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UAA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5" dt="2025-11-17T20:04:31.396">
    <p:pos x="6000" y="0"/>
    <p:text>ALONSO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UAE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1" idx="1" dt="2025-11-19T01:01:02.442">
    <p:pos x="6000" y="0"/>
    <p:text>ALONSO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d-J89E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6" dt="2025-11-17T20:04:47.229">
    <p:pos x="6000" y="0"/>
    <p:text>ALONSO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UAM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7" dt="2025-11-17T20:04:55.575">
    <p:pos x="6000" y="0"/>
    <p:text>ALONSO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UAQ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8" dt="2025-11-17T20:05:03.114">
    <p:pos x="6000" y="0"/>
    <p:text>TOMAS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wcoOUAU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3857a9d61a1_0_118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" name="Google Shape;43;g3857a9d61a1_0_118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8f2a8589d1_0_31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1" name="Google Shape;151;g38f2a8589d1_0_31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8f2a8589d1_0_71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1" name="Google Shape;161;g38f2a8589d1_0_71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8f2a8589d1_0_83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NOMBRE TABLAS Y RELACIONES</a:t>
            </a:r>
            <a:endParaRPr/>
          </a:p>
        </p:txBody>
      </p:sp>
      <p:sp>
        <p:nvSpPr>
          <p:cNvPr id="168" name="Google Shape;168;g38f2a8589d1_0_83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8f2a8589d1_0_88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5" name="Google Shape;175;g38f2a8589d1_0_88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85ffb94d63_0_10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5" name="Google Shape;195;g385ffb94d63_0_10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85ffb94d63_1_3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9" name="Google Shape;209;g385ffb94d63_1_3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85ffb94d63_1_16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5" name="Google Shape;215;g385ffb94d63_1_16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85ffb94d63_1_11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6" name="Google Shape;226;g385ffb94d63_1_11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98bb0125c9_0_1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7" name="Google Shape;237;g398bb0125c9_0_1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8f2a8589d1_0_118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8" name="Google Shape;248;g38f2a8589d1_0_118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857a9d61a1_0_172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4" name="Google Shape;54;g3857a9d61a1_0_172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857a9d61a1_0_112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demasiado</a:t>
            </a:r>
            <a:r>
              <a:rPr lang="en-US"/>
              <a:t> texto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frases conceptos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2" name="Google Shape;72;g3857a9d61a1_0_112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857a9d61a1_0_225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demasiado texto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frases conceptos</a:t>
            </a:r>
            <a:endParaRPr/>
          </a:p>
        </p:txBody>
      </p:sp>
      <p:sp>
        <p:nvSpPr>
          <p:cNvPr id="83" name="Google Shape;83;g3857a9d61a1_0_225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857a9d61a1_0_106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5" name="Google Shape;95;g3857a9d61a1_0_106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a5a196f3d4_1_0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9" name="Google Shape;109;g3a5a196f3d4_1_0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a9be8309bf_0_0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9" name="Google Shape;119;g3a9be8309bf_0_0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a9be8309bf_0_16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1" name="Google Shape;131;g3a9be8309bf_0_16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8f2a8589d1_0_55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NOMBRAR Y </a:t>
            </a:r>
            <a:r>
              <a:rPr lang="en-US"/>
              <a:t>PORQUÉ</a:t>
            </a:r>
            <a:r>
              <a:rPr lang="en-US"/>
              <a:t> LA ELEGIMOS</a:t>
            </a:r>
            <a:endParaRPr/>
          </a:p>
        </p:txBody>
      </p:sp>
      <p:sp>
        <p:nvSpPr>
          <p:cNvPr id="143" name="Google Shape;143;g38f2a8589d1_0_55:notes"/>
          <p:cNvSpPr/>
          <p:nvPr>
            <p:ph idx="2" type="sldImg"/>
          </p:nvPr>
        </p:nvSpPr>
        <p:spPr>
          <a:xfrm>
            <a:off x="1371870" y="1097280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3857a9d61a1_0_84"/>
          <p:cNvSpPr txBox="1"/>
          <p:nvPr>
            <p:ph type="ctrTitle"/>
          </p:nvPr>
        </p:nvSpPr>
        <p:spPr>
          <a:xfrm>
            <a:off x="1828800" y="1346836"/>
            <a:ext cx="10972800" cy="2865300"/>
          </a:xfrm>
          <a:prstGeom prst="rect">
            <a:avLst/>
          </a:prstGeom>
          <a:noFill/>
          <a:ln>
            <a:noFill/>
          </a:ln>
        </p:spPr>
        <p:txBody>
          <a:bodyPr anchorCtr="0" anchor="b" bIns="54850" lIns="109700" spcFirstLastPara="1" rIns="109700" wrap="square" tIns="5485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alibri"/>
              <a:buChar char="●"/>
              <a:defRPr b="0" i="0" sz="7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g3857a9d61a1_0_84"/>
          <p:cNvSpPr txBox="1"/>
          <p:nvPr>
            <p:ph idx="1" type="subTitle"/>
          </p:nvPr>
        </p:nvSpPr>
        <p:spPr>
          <a:xfrm>
            <a:off x="1828800" y="4322446"/>
            <a:ext cx="10972800" cy="19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  <a:defRPr b="0" i="0" sz="2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g3857a9d61a1_0_84"/>
          <p:cNvSpPr txBox="1"/>
          <p:nvPr>
            <p:ph idx="10" type="dt"/>
          </p:nvPr>
        </p:nvSpPr>
        <p:spPr>
          <a:xfrm>
            <a:off x="1005840" y="7627620"/>
            <a:ext cx="32919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4850" lIns="109700" spcFirstLastPara="1" rIns="109700" wrap="square" tIns="548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g3857a9d61a1_0_84"/>
          <p:cNvSpPr txBox="1"/>
          <p:nvPr>
            <p:ph idx="11" type="ftr"/>
          </p:nvPr>
        </p:nvSpPr>
        <p:spPr>
          <a:xfrm>
            <a:off x="4846320" y="7627620"/>
            <a:ext cx="49377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4850" lIns="109700" spcFirstLastPara="1" rIns="109700" wrap="square" tIns="548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g3857a9d61a1_0_84"/>
          <p:cNvSpPr txBox="1"/>
          <p:nvPr>
            <p:ph idx="12" type="sldNum"/>
          </p:nvPr>
        </p:nvSpPr>
        <p:spPr>
          <a:xfrm>
            <a:off x="10332720" y="7627620"/>
            <a:ext cx="32919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4850" lIns="109700" spcFirstLastPara="1" rIns="109700" wrap="square" tIns="548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9" name="Google Shape;19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3" name="Google Shape;23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7" name="Google Shape;27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1" name="Google Shape;31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5" name="Google Shape;35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9" name="Google Shape;39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comments" Target="../comments/comment1.xml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comments" Target="../comments/comment8.xml"/><Relationship Id="rId4" Type="http://schemas.openxmlformats.org/officeDocument/2006/relationships/image" Target="../media/image1.png"/><Relationship Id="rId5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comments" Target="../comments/comment9.xml"/><Relationship Id="rId4" Type="http://schemas.openxmlformats.org/officeDocument/2006/relationships/image" Target="../media/image1.png"/><Relationship Id="rId5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comments" Target="../comments/comment10.xml"/><Relationship Id="rId4" Type="http://schemas.openxmlformats.org/officeDocument/2006/relationships/image" Target="../media/image1.png"/><Relationship Id="rId5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comments" Target="../comments/comment11.xml"/><Relationship Id="rId4" Type="http://schemas.openxmlformats.org/officeDocument/2006/relationships/image" Target="../media/image7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3.png"/><Relationship Id="rId8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comments" Target="../comments/comment12.xml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9.png"/><Relationship Id="rId7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comments" Target="../comments/comment13.xml"/><Relationship Id="rId4" Type="http://schemas.openxmlformats.org/officeDocument/2006/relationships/image" Target="../media/image1.png"/><Relationship Id="rId5" Type="http://schemas.openxmlformats.org/officeDocument/2006/relationships/image" Target="../media/image2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comments" Target="../comments/comment14.xml"/><Relationship Id="rId4" Type="http://schemas.openxmlformats.org/officeDocument/2006/relationships/image" Target="../media/image18.png"/><Relationship Id="rId5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comments" Target="../comments/comment15.xml"/><Relationship Id="rId4" Type="http://schemas.openxmlformats.org/officeDocument/2006/relationships/image" Target="../media/image1.png"/><Relationship Id="rId5" Type="http://schemas.openxmlformats.org/officeDocument/2006/relationships/image" Target="../media/image22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comments" Target="../comments/comment16.xml"/><Relationship Id="rId4" Type="http://schemas.openxmlformats.org/officeDocument/2006/relationships/image" Target="../media/image17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2.xml"/><Relationship Id="rId4" Type="http://schemas.openxmlformats.org/officeDocument/2006/relationships/image" Target="../media/image2.jpg"/><Relationship Id="rId5" Type="http://schemas.openxmlformats.org/officeDocument/2006/relationships/image" Target="../media/image5.png"/><Relationship Id="rId6" Type="http://schemas.openxmlformats.org/officeDocument/2006/relationships/image" Target="../media/image4.png"/><Relationship Id="rId7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3.xml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comments" Target="../comments/comment4.xml"/><Relationship Id="rId4" Type="http://schemas.openxmlformats.org/officeDocument/2006/relationships/image" Target="../media/image23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5.xml"/><Relationship Id="rId4" Type="http://schemas.openxmlformats.org/officeDocument/2006/relationships/image" Target="../media/image23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comments" Target="../comments/comment6.xml"/><Relationship Id="rId4" Type="http://schemas.openxmlformats.org/officeDocument/2006/relationships/image" Target="../media/image23.png"/><Relationship Id="rId5" Type="http://schemas.openxmlformats.org/officeDocument/2006/relationships/image" Target="../media/image1.png"/><Relationship Id="rId6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4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7.xml"/><Relationship Id="rId4" Type="http://schemas.openxmlformats.org/officeDocument/2006/relationships/image" Target="../media/image9.png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8282F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3857a9d61a1_0_118"/>
          <p:cNvSpPr/>
          <p:nvPr/>
        </p:nvSpPr>
        <p:spPr>
          <a:xfrm>
            <a:off x="6280190" y="1658183"/>
            <a:ext cx="7556400" cy="21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9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50"/>
              <a:buFont typeface="DM Sans Medium"/>
              <a:buNone/>
            </a:pPr>
            <a:r>
              <a:rPr b="0" i="0" lang="en-US" sz="13350" u="none" cap="none" strike="noStrike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OptiMeal</a:t>
            </a:r>
            <a:endParaRPr b="0" i="0" sz="133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g3857a9d61a1_0_118"/>
          <p:cNvSpPr/>
          <p:nvPr/>
        </p:nvSpPr>
        <p:spPr>
          <a:xfrm>
            <a:off x="6280190" y="4124801"/>
            <a:ext cx="75564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Inter"/>
              <a:buNone/>
            </a:pPr>
            <a:r>
              <a:rPr b="0" i="0" lang="en-US" sz="25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Tu Asistente Nutricional Personal</a:t>
            </a:r>
            <a:endParaRPr b="0" i="0" sz="2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" name="Google Shape;47;g3857a9d61a1_0_118" title="Gemini_Generated_Image_ejr8woejr8woejr8.png"/>
          <p:cNvPicPr preferRelativeResize="0"/>
          <p:nvPr/>
        </p:nvPicPr>
        <p:blipFill rotWithShape="1">
          <a:blip r:embed="rId4">
            <a:alphaModFix/>
          </a:blip>
          <a:srcRect b="7815" l="26155" r="0" t="0"/>
          <a:stretch/>
        </p:blipFill>
        <p:spPr>
          <a:xfrm>
            <a:off x="-9825" y="33175"/>
            <a:ext cx="5506075" cy="8196426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8" name="Google Shape;48;g3857a9d61a1_0_118"/>
          <p:cNvSpPr/>
          <p:nvPr/>
        </p:nvSpPr>
        <p:spPr>
          <a:xfrm>
            <a:off x="1614175" y="119075"/>
            <a:ext cx="2166900" cy="648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" name="Google Shape;49;g3857a9d61a1_0_118" title="Gemini_Generated_Image_4hy31t4hy31t4hy3-removebg-preview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59750" y="167050"/>
            <a:ext cx="2166925" cy="5417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g3857a9d61a1_0_118"/>
          <p:cNvSpPr/>
          <p:nvPr/>
        </p:nvSpPr>
        <p:spPr>
          <a:xfrm>
            <a:off x="655225" y="2518725"/>
            <a:ext cx="2259900" cy="312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g3857a9d61a1_0_118"/>
          <p:cNvSpPr/>
          <p:nvPr/>
        </p:nvSpPr>
        <p:spPr>
          <a:xfrm>
            <a:off x="683650" y="5929977"/>
            <a:ext cx="2166900" cy="648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8f2a8589d1_0_31"/>
          <p:cNvSpPr/>
          <p:nvPr/>
        </p:nvSpPr>
        <p:spPr>
          <a:xfrm>
            <a:off x="5617650" y="210200"/>
            <a:ext cx="33951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lang="en-US" sz="355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Cronograma</a:t>
            </a:r>
            <a:endParaRPr b="1" i="0" sz="3550" u="none" cap="none" strike="noStrike">
              <a:solidFill>
                <a:srgbClr val="000000"/>
              </a:solidFill>
            </a:endParaRPr>
          </a:p>
        </p:txBody>
      </p:sp>
      <p:pic>
        <p:nvPicPr>
          <p:cNvPr id="154" name="Google Shape;154;g38f2a8589d1_0_31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5" name="Google Shape;155;g38f2a8589d1_0_31"/>
          <p:cNvGrpSpPr/>
          <p:nvPr/>
        </p:nvGrpSpPr>
        <p:grpSpPr>
          <a:xfrm>
            <a:off x="0" y="1562066"/>
            <a:ext cx="14630400" cy="6329360"/>
            <a:chOff x="0" y="1562066"/>
            <a:chExt cx="14630400" cy="6329360"/>
          </a:xfrm>
        </p:grpSpPr>
        <p:pic>
          <p:nvPicPr>
            <p:cNvPr id="156" name="Google Shape;156;g38f2a8589d1_0_31" title="CRONOGRAMA2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0" y="1562066"/>
              <a:ext cx="14630400" cy="632936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7" name="Google Shape;157;g38f2a8589d1_0_31"/>
            <p:cNvSpPr/>
            <p:nvPr/>
          </p:nvSpPr>
          <p:spPr>
            <a:xfrm rot="5400000">
              <a:off x="8476900" y="3936425"/>
              <a:ext cx="1052300" cy="1061350"/>
            </a:xfrm>
            <a:prstGeom prst="flowChartExtract">
              <a:avLst/>
            </a:prstGeom>
            <a:solidFill>
              <a:srgbClr val="C5DCFE"/>
            </a:solidFill>
            <a:ln cap="flat" cmpd="sng" w="9525">
              <a:solidFill>
                <a:srgbClr val="C5DC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g38f2a8589d1_0_31"/>
            <p:cNvSpPr/>
            <p:nvPr/>
          </p:nvSpPr>
          <p:spPr>
            <a:xfrm rot="5400000">
              <a:off x="8476900" y="4306529"/>
              <a:ext cx="1052300" cy="1061350"/>
            </a:xfrm>
            <a:prstGeom prst="flowChartExtract">
              <a:avLst/>
            </a:prstGeom>
            <a:solidFill>
              <a:srgbClr val="C5DCFE"/>
            </a:solidFill>
            <a:ln cap="flat" cmpd="sng" w="9525">
              <a:solidFill>
                <a:srgbClr val="C5DCF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8f2a8589d1_0_71"/>
          <p:cNvSpPr/>
          <p:nvPr/>
        </p:nvSpPr>
        <p:spPr>
          <a:xfrm>
            <a:off x="5809499" y="445025"/>
            <a:ext cx="30114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Arquitectura</a:t>
            </a:r>
            <a:r>
              <a:rPr b="0" i="0" lang="en-US" sz="35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 </a:t>
            </a:r>
            <a:endParaRPr b="0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4" name="Google Shape;164;g38f2a8589d1_0_71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g38f2a8589d1_0_71" title="optimeal_arc2.drawi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731425"/>
            <a:ext cx="14325599" cy="4467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8f2a8589d1_0_83"/>
          <p:cNvSpPr/>
          <p:nvPr/>
        </p:nvSpPr>
        <p:spPr>
          <a:xfrm>
            <a:off x="5647575" y="320325"/>
            <a:ext cx="38592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i="0" lang="en-US" sz="35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Modelo de </a:t>
            </a:r>
            <a:r>
              <a:rPr b="1" lang="en-US" sz="355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D</a:t>
            </a:r>
            <a:r>
              <a:rPr b="1" i="0" lang="en-US" sz="35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atos</a:t>
            </a:r>
            <a:r>
              <a:rPr b="0" i="0" lang="en-US" sz="35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 </a:t>
            </a:r>
            <a:endParaRPr b="0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" name="Google Shape;171;g38f2a8589d1_0_83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g38f2a8589d1_0_83" title="DUOC_PRACTICA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46425" y="1057677"/>
            <a:ext cx="11737549" cy="6877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8f2a8589d1_0_88"/>
          <p:cNvSpPr/>
          <p:nvPr/>
        </p:nvSpPr>
        <p:spPr>
          <a:xfrm>
            <a:off x="5660050" y="332825"/>
            <a:ext cx="38592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Tecnologias</a:t>
            </a:r>
            <a:endParaRPr b="1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8" name="Google Shape;178;g38f2a8589d1_0_88"/>
          <p:cNvGrpSpPr/>
          <p:nvPr/>
        </p:nvGrpSpPr>
        <p:grpSpPr>
          <a:xfrm>
            <a:off x="1172375" y="1279838"/>
            <a:ext cx="2870100" cy="2905200"/>
            <a:chOff x="1134975" y="2662200"/>
            <a:chExt cx="2870100" cy="2905200"/>
          </a:xfrm>
        </p:grpSpPr>
        <p:sp>
          <p:nvSpPr>
            <p:cNvPr id="179" name="Google Shape;179;g38f2a8589d1_0_88"/>
            <p:cNvSpPr/>
            <p:nvPr/>
          </p:nvSpPr>
          <p:spPr>
            <a:xfrm>
              <a:off x="1134975" y="2662200"/>
              <a:ext cx="2870100" cy="2905200"/>
            </a:xfrm>
            <a:prstGeom prst="ellipse">
              <a:avLst/>
            </a:prstGeom>
            <a:solidFill>
              <a:srgbClr val="D9EAD3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80" name="Google Shape;180;g38f2a8589d1_0_88" title="Google-flutter-logo.png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9901" y="3720162"/>
              <a:ext cx="2765375" cy="7892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1" name="Google Shape;181;g38f2a8589d1_0_88"/>
          <p:cNvGrpSpPr/>
          <p:nvPr/>
        </p:nvGrpSpPr>
        <p:grpSpPr>
          <a:xfrm>
            <a:off x="6154600" y="1279838"/>
            <a:ext cx="2870100" cy="2905200"/>
            <a:chOff x="3269975" y="3998038"/>
            <a:chExt cx="2870100" cy="2905200"/>
          </a:xfrm>
        </p:grpSpPr>
        <p:sp>
          <p:nvSpPr>
            <p:cNvPr id="182" name="Google Shape;182;g38f2a8589d1_0_88"/>
            <p:cNvSpPr/>
            <p:nvPr/>
          </p:nvSpPr>
          <p:spPr>
            <a:xfrm>
              <a:off x="3269975" y="3998038"/>
              <a:ext cx="2870100" cy="2905200"/>
            </a:xfrm>
            <a:prstGeom prst="ellipse">
              <a:avLst/>
            </a:prstGeom>
            <a:solidFill>
              <a:srgbClr val="D0E0E3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83" name="Google Shape;183;g38f2a8589d1_0_88" title="node.png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492074" y="4558876"/>
              <a:ext cx="2425901" cy="165305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4" name="Google Shape;184;g38f2a8589d1_0_88"/>
          <p:cNvGrpSpPr/>
          <p:nvPr/>
        </p:nvGrpSpPr>
        <p:grpSpPr>
          <a:xfrm>
            <a:off x="10778575" y="1279838"/>
            <a:ext cx="2870100" cy="2905200"/>
            <a:chOff x="4943050" y="5444463"/>
            <a:chExt cx="2870100" cy="2905200"/>
          </a:xfrm>
        </p:grpSpPr>
        <p:sp>
          <p:nvSpPr>
            <p:cNvPr id="185" name="Google Shape;185;g38f2a8589d1_0_88"/>
            <p:cNvSpPr/>
            <p:nvPr/>
          </p:nvSpPr>
          <p:spPr>
            <a:xfrm>
              <a:off x="4943050" y="5444463"/>
              <a:ext cx="2870100" cy="2905200"/>
            </a:xfrm>
            <a:prstGeom prst="ellipse">
              <a:avLst/>
            </a:prstGeom>
            <a:solidFill>
              <a:srgbClr val="EAD1DC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86" name="Google Shape;186;g38f2a8589d1_0_88"/>
            <p:cNvGrpSpPr/>
            <p:nvPr/>
          </p:nvGrpSpPr>
          <p:grpSpPr>
            <a:xfrm>
              <a:off x="5294593" y="5947370"/>
              <a:ext cx="2167006" cy="1899416"/>
              <a:chOff x="8269750" y="1466825"/>
              <a:chExt cx="3405101" cy="2984626"/>
            </a:xfrm>
          </p:grpSpPr>
          <p:pic>
            <p:nvPicPr>
              <p:cNvPr id="187" name="Google Shape;187;g38f2a8589d1_0_88" title="ocr.png"/>
              <p:cNvPicPr preferRelativeResize="0"/>
              <p:nvPr/>
            </p:nvPicPr>
            <p:blipFill rotWithShape="1">
              <a:blip r:embed="rId6">
                <a:alphaModFix/>
              </a:blip>
              <a:srcRect b="17527" l="6325" r="6403" t="17599"/>
              <a:stretch/>
            </p:blipFill>
            <p:spPr>
              <a:xfrm>
                <a:off x="8269750" y="1466825"/>
                <a:ext cx="3405101" cy="253122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8" name="Google Shape;188;g38f2a8589d1_0_88" title="Python-Symbol_0.png"/>
              <p:cNvPicPr preferRelativeResize="0"/>
              <p:nvPr/>
            </p:nvPicPr>
            <p:blipFill rotWithShape="1">
              <a:blip r:embed="rId7">
                <a:alphaModFix/>
              </a:blip>
              <a:srcRect b="0" l="25869" r="21206" t="0"/>
              <a:stretch/>
            </p:blipFill>
            <p:spPr>
              <a:xfrm>
                <a:off x="9350350" y="3129375"/>
                <a:ext cx="1243899" cy="132207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89" name="Google Shape;189;g38f2a8589d1_0_88"/>
          <p:cNvSpPr/>
          <p:nvPr/>
        </p:nvSpPr>
        <p:spPr>
          <a:xfrm>
            <a:off x="1067525" y="4763175"/>
            <a:ext cx="3079800" cy="290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1616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Framework principal para el desarrollo de la aplicación móvil. Permite crear una interfaz moderna y multiplataforma.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g38f2a8589d1_0_88"/>
          <p:cNvSpPr/>
          <p:nvPr/>
        </p:nvSpPr>
        <p:spPr>
          <a:xfrm>
            <a:off x="10673725" y="4763175"/>
            <a:ext cx="3079800" cy="290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1616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Implementación del modelo de reconocimiento óptico de caracteres para leer etiquetas nutricionales desde imágenes.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38f2a8589d1_0_88"/>
          <p:cNvSpPr/>
          <p:nvPr/>
        </p:nvSpPr>
        <p:spPr>
          <a:xfrm>
            <a:off x="6049750" y="4763175"/>
            <a:ext cx="3079800" cy="290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1616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Desarrollo de la API que conecta la app con la base de datos y gestiona las solicitudes del sistema.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2" name="Google Shape;192;g38f2a8589d1_0_88" title="Gemini_Generated_Image_4hy31t4hy31t4hy3-removebg-preview.png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85ffb94d63_0_10"/>
          <p:cNvSpPr/>
          <p:nvPr/>
        </p:nvSpPr>
        <p:spPr>
          <a:xfrm>
            <a:off x="5660050" y="332825"/>
            <a:ext cx="38592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Tecnologias</a:t>
            </a:r>
            <a:endParaRPr b="1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g385ffb94d63_0_10"/>
          <p:cNvSpPr/>
          <p:nvPr/>
        </p:nvSpPr>
        <p:spPr>
          <a:xfrm>
            <a:off x="3048050" y="1059900"/>
            <a:ext cx="2870100" cy="2905200"/>
          </a:xfrm>
          <a:prstGeom prst="ellipse">
            <a:avLst/>
          </a:prstGeom>
          <a:solidFill>
            <a:srgbClr val="CFE2F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9" name="Google Shape;199;g385ffb94d63_0_10"/>
          <p:cNvGrpSpPr/>
          <p:nvPr/>
        </p:nvGrpSpPr>
        <p:grpSpPr>
          <a:xfrm>
            <a:off x="3433850" y="1392025"/>
            <a:ext cx="2098498" cy="1999600"/>
            <a:chOff x="1538550" y="1404475"/>
            <a:chExt cx="2098498" cy="1999600"/>
          </a:xfrm>
        </p:grpSpPr>
        <p:pic>
          <p:nvPicPr>
            <p:cNvPr id="200" name="Google Shape;200;g385ffb94d63_0_10" title="68d2b618998b907a5c5bddf8_68ce86eccf3842139fe4d2a9_68bdc660006d8cbc9cbcde1b_68949bb09386c1399580de96_66a47686d17c50595ab25075_AD_4nXef8kg1j8Ne3QwQ5VMAVaubMxxFEPvv4gFeYFtVv3S9OQtr9DUgSicnoU2ONDCCwi0wdX7z9So0gE1lLnsvAfzDtGfXYLhsJ.png"/>
            <p:cNvPicPr preferRelativeResize="0"/>
            <p:nvPr/>
          </p:nvPicPr>
          <p:blipFill rotWithShape="1">
            <a:blip r:embed="rId4">
              <a:alphaModFix/>
            </a:blip>
            <a:srcRect b="3175" l="7083" r="4246" t="8115"/>
            <a:stretch/>
          </p:blipFill>
          <p:spPr>
            <a:xfrm>
              <a:off x="1538550" y="1404475"/>
              <a:ext cx="1995074" cy="1999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1" name="Google Shape;201;g385ffb94d63_0_10" title="1_pnSzmFJRCJztS7tkSJXYuQ-removebg-preview.png"/>
            <p:cNvPicPr preferRelativeResize="0"/>
            <p:nvPr/>
          </p:nvPicPr>
          <p:blipFill rotWithShape="1">
            <a:blip r:embed="rId5">
              <a:alphaModFix/>
            </a:blip>
            <a:srcRect b="0" l="0" r="74695" t="0"/>
            <a:stretch/>
          </p:blipFill>
          <p:spPr>
            <a:xfrm>
              <a:off x="2984973" y="2346850"/>
              <a:ext cx="652075" cy="6208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2" name="Google Shape;202;g385ffb94d63_0_10"/>
          <p:cNvSpPr/>
          <p:nvPr/>
        </p:nvSpPr>
        <p:spPr>
          <a:xfrm>
            <a:off x="8200525" y="1059900"/>
            <a:ext cx="2870100" cy="2905200"/>
          </a:xfrm>
          <a:prstGeom prst="ellipse">
            <a:avLst/>
          </a:prstGeom>
          <a:solidFill>
            <a:srgbClr val="CFE2F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g385ffb94d63_0_10" title="Google-Cloud-Platform-GCP-Logo.png"/>
          <p:cNvPicPr preferRelativeResize="0"/>
          <p:nvPr/>
        </p:nvPicPr>
        <p:blipFill rotWithShape="1">
          <a:blip r:embed="rId6">
            <a:alphaModFix/>
          </a:blip>
          <a:srcRect b="7895" l="7961" r="7044" t="11663"/>
          <a:stretch/>
        </p:blipFill>
        <p:spPr>
          <a:xfrm>
            <a:off x="8385100" y="1639375"/>
            <a:ext cx="2500950" cy="1462574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g385ffb94d63_0_10"/>
          <p:cNvSpPr/>
          <p:nvPr/>
        </p:nvSpPr>
        <p:spPr>
          <a:xfrm>
            <a:off x="2838350" y="4750725"/>
            <a:ext cx="3079800" cy="290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 de datos relacional usada para almacenar información de usuarios.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g385ffb94d63_0_10"/>
          <p:cNvSpPr/>
          <p:nvPr/>
        </p:nvSpPr>
        <p:spPr>
          <a:xfrm>
            <a:off x="8095675" y="4750725"/>
            <a:ext cx="3079800" cy="290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Entorno en la nube utilizado para desplegar y mantener los servicios del proyecto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6" name="Google Shape;206;g385ffb94d63_0_10" title="Gemini_Generated_Image_4hy31t4hy31t4hy3-removebg-preview.png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85ffb94d63_1_3"/>
          <p:cNvSpPr/>
          <p:nvPr/>
        </p:nvSpPr>
        <p:spPr>
          <a:xfrm>
            <a:off x="2568600" y="3242950"/>
            <a:ext cx="104367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lang="en-US" sz="3600">
                <a:solidFill>
                  <a:schemeClr val="dk1"/>
                </a:solidFill>
              </a:rPr>
              <a:t>VIDEO DEMOSTRACIÓN</a:t>
            </a:r>
            <a:endParaRPr b="1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t/>
            </a:r>
            <a:endParaRPr b="0" i="0" sz="3550" u="none" cap="none" strike="noStrike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212" name="Google Shape;212;g385ffb94d63_1_3" title="Gemini_Generated_Image_4hy31t4hy31t4hy3-removebg-preview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85ffb94d63_1_16"/>
          <p:cNvSpPr/>
          <p:nvPr/>
        </p:nvSpPr>
        <p:spPr>
          <a:xfrm>
            <a:off x="6667498" y="1078000"/>
            <a:ext cx="74730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b="1" lang="en-US" sz="3600">
                <a:solidFill>
                  <a:schemeClr val="dk1"/>
                </a:solidFill>
              </a:rPr>
              <a:t>esultados</a:t>
            </a:r>
            <a:endParaRPr b="1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t/>
            </a:r>
            <a:endParaRPr b="0" i="0" sz="3550" u="none" cap="none" strike="noStrike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218" name="Google Shape;218;g385ffb94d63_1_16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g385ffb94d63_1_16" title="Gemini_Generated_Image_r0q3sqr0q3sqr0q3.png"/>
          <p:cNvPicPr preferRelativeResize="0"/>
          <p:nvPr/>
        </p:nvPicPr>
        <p:blipFill rotWithShape="1">
          <a:blip r:embed="rId5">
            <a:alphaModFix/>
          </a:blip>
          <a:srcRect b="10527" l="0" r="0" t="5318"/>
          <a:stretch/>
        </p:blipFill>
        <p:spPr>
          <a:xfrm>
            <a:off x="0" y="0"/>
            <a:ext cx="6519433" cy="8229599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220" name="Google Shape;220;g385ffb94d63_1_16"/>
          <p:cNvGrpSpPr/>
          <p:nvPr/>
        </p:nvGrpSpPr>
        <p:grpSpPr>
          <a:xfrm>
            <a:off x="7008010" y="2067181"/>
            <a:ext cx="7132486" cy="5058832"/>
            <a:chOff x="6329739" y="1864085"/>
            <a:chExt cx="7556400" cy="5359500"/>
          </a:xfrm>
        </p:grpSpPr>
        <p:sp>
          <p:nvSpPr>
            <p:cNvPr id="221" name="Google Shape;221;g385ffb94d63_1_16"/>
            <p:cNvSpPr/>
            <p:nvPr/>
          </p:nvSpPr>
          <p:spPr>
            <a:xfrm>
              <a:off x="6329739" y="1864085"/>
              <a:ext cx="7556400" cy="5359500"/>
            </a:xfrm>
            <a:prstGeom prst="roundRect">
              <a:avLst>
                <a:gd fmla="val 1346" name="adj"/>
              </a:avLst>
            </a:prstGeom>
            <a:solidFill>
              <a:srgbClr val="F9F8F5"/>
            </a:solidFill>
            <a:ln cap="flat" cmpd="sng" w="28775">
              <a:solidFill>
                <a:srgbClr val="D3D1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300" lIns="86300" spcFirstLastPara="1" rIns="86300" wrap="square" tIns="863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21"/>
                <a:buFont typeface="Arial"/>
                <a:buNone/>
              </a:pPr>
              <a:r>
                <a:t/>
              </a:r>
              <a:endParaRPr b="0" i="0" sz="132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g385ffb94d63_1_16"/>
            <p:cNvSpPr/>
            <p:nvPr/>
          </p:nvSpPr>
          <p:spPr>
            <a:xfrm>
              <a:off x="6329739" y="1864085"/>
              <a:ext cx="121800" cy="5359500"/>
            </a:xfrm>
            <a:prstGeom prst="roundRect">
              <a:avLst>
                <a:gd fmla="val 27907" name="adj"/>
              </a:avLst>
            </a:prstGeom>
            <a:solidFill>
              <a:srgbClr val="28282F"/>
            </a:solidFill>
            <a:ln>
              <a:noFill/>
            </a:ln>
          </p:spPr>
          <p:txBody>
            <a:bodyPr anchorCtr="0" anchor="ctr" bIns="86300" lIns="86300" spcFirstLastPara="1" rIns="86300" wrap="square" tIns="863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21"/>
                <a:buFont typeface="Arial"/>
                <a:buNone/>
              </a:pPr>
              <a:r>
                <a:t/>
              </a:r>
              <a:endParaRPr b="0" i="0" sz="132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3" name="Google Shape;223;g385ffb94d63_1_16"/>
          <p:cNvSpPr txBox="1"/>
          <p:nvPr/>
        </p:nvSpPr>
        <p:spPr>
          <a:xfrm>
            <a:off x="7423800" y="3042300"/>
            <a:ext cx="6716700" cy="28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b="1" lang="en-US" sz="2200">
                <a:solidFill>
                  <a:schemeClr val="dk1"/>
                </a:solidFill>
              </a:rPr>
              <a:t>Catálogo real cargado</a:t>
            </a:r>
            <a:endParaRPr sz="2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b="1" lang="en-US" sz="2200">
                <a:solidFill>
                  <a:schemeClr val="dk1"/>
                </a:solidFill>
              </a:rPr>
              <a:t>Implementar</a:t>
            </a:r>
            <a:r>
              <a:rPr b="1" lang="en-US" sz="2200">
                <a:solidFill>
                  <a:schemeClr val="dk1"/>
                </a:solidFill>
              </a:rPr>
              <a:t> OCR</a:t>
            </a:r>
            <a:endParaRPr b="1" sz="22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b="1" lang="en-US" sz="2200">
                <a:solidFill>
                  <a:schemeClr val="dk1"/>
                </a:solidFill>
              </a:rPr>
              <a:t>Adopción de tecnologías nuevas</a:t>
            </a:r>
            <a:endParaRPr b="1" sz="22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b="1" lang="en-US" sz="2200">
                <a:solidFill>
                  <a:schemeClr val="dk1"/>
                </a:solidFill>
              </a:rPr>
              <a:t>Trabajo colaborativo con reparto de tareas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85ffb94d63_1_11"/>
          <p:cNvSpPr/>
          <p:nvPr/>
        </p:nvSpPr>
        <p:spPr>
          <a:xfrm>
            <a:off x="6508825" y="1048400"/>
            <a:ext cx="79524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b="1" lang="en-US" sz="3600">
                <a:solidFill>
                  <a:schemeClr val="dk1"/>
                </a:solidFill>
              </a:rPr>
              <a:t>bstaculos</a:t>
            </a:r>
            <a:endParaRPr b="1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t/>
            </a:r>
            <a:endParaRPr b="0" i="0" sz="3550" u="none" cap="none" strike="noStrike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229" name="Google Shape;229;g385ffb94d63_1_11" title="problema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6409125" cy="8229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230" name="Google Shape;230;g385ffb94d63_1_11"/>
          <p:cNvGrpSpPr/>
          <p:nvPr/>
        </p:nvGrpSpPr>
        <p:grpSpPr>
          <a:xfrm>
            <a:off x="7180285" y="2067181"/>
            <a:ext cx="7132486" cy="5058832"/>
            <a:chOff x="6329739" y="1864085"/>
            <a:chExt cx="7556400" cy="5359500"/>
          </a:xfrm>
        </p:grpSpPr>
        <p:sp>
          <p:nvSpPr>
            <p:cNvPr id="231" name="Google Shape;231;g385ffb94d63_1_11"/>
            <p:cNvSpPr/>
            <p:nvPr/>
          </p:nvSpPr>
          <p:spPr>
            <a:xfrm>
              <a:off x="6329739" y="1864085"/>
              <a:ext cx="7556400" cy="5359500"/>
            </a:xfrm>
            <a:prstGeom prst="roundRect">
              <a:avLst>
                <a:gd fmla="val 1346" name="adj"/>
              </a:avLst>
            </a:prstGeom>
            <a:solidFill>
              <a:srgbClr val="F9F8F5"/>
            </a:solidFill>
            <a:ln cap="flat" cmpd="sng" w="28775">
              <a:solidFill>
                <a:srgbClr val="D3D1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300" lIns="86300" spcFirstLastPara="1" rIns="86300" wrap="square" tIns="863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21"/>
                <a:buFont typeface="Arial"/>
                <a:buNone/>
              </a:pPr>
              <a:r>
                <a:t/>
              </a:r>
              <a:endParaRPr b="0" i="0" sz="132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g385ffb94d63_1_11"/>
            <p:cNvSpPr/>
            <p:nvPr/>
          </p:nvSpPr>
          <p:spPr>
            <a:xfrm>
              <a:off x="6329739" y="1864085"/>
              <a:ext cx="121800" cy="5359500"/>
            </a:xfrm>
            <a:prstGeom prst="roundRect">
              <a:avLst>
                <a:gd fmla="val 27907" name="adj"/>
              </a:avLst>
            </a:prstGeom>
            <a:solidFill>
              <a:srgbClr val="28282F"/>
            </a:solidFill>
            <a:ln>
              <a:noFill/>
            </a:ln>
          </p:spPr>
          <p:txBody>
            <a:bodyPr anchorCtr="0" anchor="ctr" bIns="86300" lIns="86300" spcFirstLastPara="1" rIns="86300" wrap="square" tIns="863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21"/>
                <a:buFont typeface="Arial"/>
                <a:buNone/>
              </a:pPr>
              <a:r>
                <a:t/>
              </a:r>
              <a:endParaRPr b="0" i="0" sz="132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3" name="Google Shape;233;g385ffb94d63_1_11"/>
          <p:cNvSpPr txBox="1"/>
          <p:nvPr/>
        </p:nvSpPr>
        <p:spPr>
          <a:xfrm>
            <a:off x="7423875" y="2231950"/>
            <a:ext cx="6888900" cy="45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b="1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Reconocimiento de texto (OCR) impreciso</a:t>
            </a:r>
            <a:endParaRPr b="1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b="1" lang="en-US" sz="2200">
                <a:solidFill>
                  <a:schemeClr val="dk1"/>
                </a:solidFill>
              </a:rPr>
              <a:t>Lectura de las unidades de medidas en porciones</a:t>
            </a:r>
            <a:endParaRPr b="1" sz="22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b="1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Falta de una base de datos pública con productos</a:t>
            </a:r>
            <a:endParaRPr b="1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b="1" lang="en-US" sz="2200">
                <a:solidFill>
                  <a:schemeClr val="dk1"/>
                </a:solidFill>
              </a:rPr>
              <a:t>Despliegue en GCP</a:t>
            </a:r>
            <a:endParaRPr b="1" sz="22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b="1" lang="en-US" sz="2200">
                <a:solidFill>
                  <a:schemeClr val="dk1"/>
                </a:solidFill>
              </a:rPr>
              <a:t>Modelo OCR pesado para ocuparlo en cliente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4" name="Google Shape;234;g385ffb94d63_1_11" title="Gemini_Generated_Image_4hy31t4hy31t4hy3-removebg-preview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oogle Shape;239;g398bb0125c9_0_1"/>
          <p:cNvGrpSpPr/>
          <p:nvPr/>
        </p:nvGrpSpPr>
        <p:grpSpPr>
          <a:xfrm>
            <a:off x="7143234" y="2008064"/>
            <a:ext cx="7132486" cy="4758164"/>
            <a:chOff x="6329739" y="1864085"/>
            <a:chExt cx="7556400" cy="5359500"/>
          </a:xfrm>
        </p:grpSpPr>
        <p:sp>
          <p:nvSpPr>
            <p:cNvPr id="240" name="Google Shape;240;g398bb0125c9_0_1"/>
            <p:cNvSpPr/>
            <p:nvPr/>
          </p:nvSpPr>
          <p:spPr>
            <a:xfrm>
              <a:off x="6329739" y="1864085"/>
              <a:ext cx="7556400" cy="5359500"/>
            </a:xfrm>
            <a:prstGeom prst="roundRect">
              <a:avLst>
                <a:gd fmla="val 1346" name="adj"/>
              </a:avLst>
            </a:prstGeom>
            <a:solidFill>
              <a:srgbClr val="F9F8F5"/>
            </a:solidFill>
            <a:ln cap="flat" cmpd="sng" w="28775">
              <a:solidFill>
                <a:srgbClr val="D3D1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6300" lIns="86300" spcFirstLastPara="1" rIns="86300" wrap="square" tIns="863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21"/>
                <a:buFont typeface="Arial"/>
                <a:buNone/>
              </a:pPr>
              <a:r>
                <a:t/>
              </a:r>
              <a:endParaRPr b="0" i="0" sz="132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g398bb0125c9_0_1"/>
            <p:cNvSpPr/>
            <p:nvPr/>
          </p:nvSpPr>
          <p:spPr>
            <a:xfrm>
              <a:off x="6329739" y="1864085"/>
              <a:ext cx="121800" cy="5359500"/>
            </a:xfrm>
            <a:prstGeom prst="roundRect">
              <a:avLst>
                <a:gd fmla="val 27907" name="adj"/>
              </a:avLst>
            </a:prstGeom>
            <a:solidFill>
              <a:srgbClr val="28282F"/>
            </a:solidFill>
            <a:ln>
              <a:noFill/>
            </a:ln>
          </p:spPr>
          <p:txBody>
            <a:bodyPr anchorCtr="0" anchor="ctr" bIns="86300" lIns="86300" spcFirstLastPara="1" rIns="86300" wrap="square" tIns="863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21"/>
                <a:buFont typeface="Arial"/>
                <a:buNone/>
              </a:pPr>
              <a:r>
                <a:t/>
              </a:r>
              <a:endParaRPr b="0" i="0" sz="132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2" name="Google Shape;242;g398bb0125c9_0_1"/>
          <p:cNvSpPr/>
          <p:nvPr/>
        </p:nvSpPr>
        <p:spPr>
          <a:xfrm>
            <a:off x="6508825" y="1048400"/>
            <a:ext cx="79524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lang="en-US" sz="3600">
                <a:solidFill>
                  <a:schemeClr val="dk1"/>
                </a:solidFill>
              </a:rPr>
              <a:t>Proyecciones</a:t>
            </a:r>
            <a:endParaRPr b="1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t/>
            </a:r>
            <a:endParaRPr b="0" i="0" sz="3550" u="none" cap="none" strike="noStrike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243" name="Google Shape;243;g398bb0125c9_0_1"/>
          <p:cNvSpPr txBox="1"/>
          <p:nvPr/>
        </p:nvSpPr>
        <p:spPr>
          <a:xfrm>
            <a:off x="7423875" y="2535575"/>
            <a:ext cx="6571200" cy="3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b="1" lang="en-US" sz="2200">
                <a:solidFill>
                  <a:schemeClr val="dk1"/>
                </a:solidFill>
              </a:rPr>
              <a:t>Escaneo integral</a:t>
            </a:r>
            <a:endParaRPr b="1" sz="22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b="1" lang="en-US" sz="2200">
                <a:solidFill>
                  <a:schemeClr val="dk1"/>
                </a:solidFill>
              </a:rPr>
              <a:t>Lectura de ingredientes</a:t>
            </a:r>
            <a:endParaRPr b="1" sz="22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b="1" lang="en-US" sz="2200">
                <a:solidFill>
                  <a:schemeClr val="dk1"/>
                </a:solidFill>
              </a:rPr>
              <a:t>Ampliación del catálogo</a:t>
            </a:r>
            <a:endParaRPr b="1" sz="22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b="1" lang="en-US" sz="2200">
                <a:solidFill>
                  <a:schemeClr val="dk1"/>
                </a:solidFill>
              </a:rPr>
              <a:t>Integraciones externas</a:t>
            </a:r>
            <a:endParaRPr b="1" sz="22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b="1" lang="en-US" sz="2200">
                <a:solidFill>
                  <a:schemeClr val="dk1"/>
                </a:solidFill>
              </a:rPr>
              <a:t>Campañas con empresas</a:t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4" name="Google Shape;244;g398bb0125c9_0_1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g398bb0125c9_0_1" title="PROYECCIONES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-15487"/>
            <a:ext cx="6864987" cy="8260577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8f2a8589d1_0_118"/>
          <p:cNvSpPr/>
          <p:nvPr/>
        </p:nvSpPr>
        <p:spPr>
          <a:xfrm>
            <a:off x="6280200" y="3831300"/>
            <a:ext cx="80385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i="0" lang="en-US" sz="45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Preguntas de la </a:t>
            </a:r>
            <a:r>
              <a:rPr b="1" lang="en-US" sz="45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</a:t>
            </a:r>
            <a:r>
              <a:rPr b="1" i="0" lang="en-US" sz="45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omisión</a:t>
            </a:r>
            <a:endParaRPr b="1" i="0" sz="45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51" name="Google Shape;251;g38f2a8589d1_0_118" title="lss.png"/>
          <p:cNvPicPr preferRelativeResize="0"/>
          <p:nvPr/>
        </p:nvPicPr>
        <p:blipFill rotWithShape="1">
          <a:blip r:embed="rId4">
            <a:alphaModFix/>
          </a:blip>
          <a:srcRect b="9395" l="0" r="0" t="0"/>
          <a:stretch/>
        </p:blipFill>
        <p:spPr>
          <a:xfrm>
            <a:off x="0" y="0"/>
            <a:ext cx="6055400" cy="8229599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52" name="Google Shape;252;g38f2a8589d1_0_118" title="Gemini_Generated_Image_4hy31t4hy31t4hy3-removebg-preview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303213" y="6486789"/>
            <a:ext cx="1448975" cy="43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g38f2a8589d1_0_118" title="Gemini_Generated_Image_4hy31t4hy31t4hy3-removebg-preview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857a9d61a1_0_172"/>
          <p:cNvSpPr/>
          <p:nvPr/>
        </p:nvSpPr>
        <p:spPr>
          <a:xfrm>
            <a:off x="564475" y="6263997"/>
            <a:ext cx="2016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DM Sans Medium"/>
              <a:buNone/>
            </a:pPr>
            <a:r>
              <a:rPr b="1" i="0" lang="en-US" sz="20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Tomás Encina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g3857a9d61a1_0_172"/>
          <p:cNvSpPr/>
          <p:nvPr/>
        </p:nvSpPr>
        <p:spPr>
          <a:xfrm>
            <a:off x="564475" y="6677144"/>
            <a:ext cx="41919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Rol en el proyecto: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Desarrollador de soluciones informáticas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g3857a9d61a1_0_172"/>
          <p:cNvSpPr/>
          <p:nvPr/>
        </p:nvSpPr>
        <p:spPr>
          <a:xfrm>
            <a:off x="564475" y="7455309"/>
            <a:ext cx="4191900" cy="10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Cargo: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Programador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g3857a9d61a1_0_172"/>
          <p:cNvSpPr/>
          <p:nvPr/>
        </p:nvSpPr>
        <p:spPr>
          <a:xfrm>
            <a:off x="5157300" y="6264000"/>
            <a:ext cx="40245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DM Sans Medium"/>
              <a:buNone/>
            </a:pPr>
            <a:r>
              <a:rPr b="1" i="0" lang="en-US" sz="20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Francisco López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g3857a9d61a1_0_172"/>
          <p:cNvSpPr/>
          <p:nvPr/>
        </p:nvSpPr>
        <p:spPr>
          <a:xfrm>
            <a:off x="5157311" y="6677144"/>
            <a:ext cx="41919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Rol en el proyecto: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Analista de requerimientos y arquitectura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g3857a9d61a1_0_172"/>
          <p:cNvSpPr/>
          <p:nvPr/>
        </p:nvSpPr>
        <p:spPr>
          <a:xfrm>
            <a:off x="5157324" y="7455309"/>
            <a:ext cx="4191900" cy="7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Cargo: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Líder de análisis y diseño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g3857a9d61a1_0_172"/>
          <p:cNvSpPr/>
          <p:nvPr/>
        </p:nvSpPr>
        <p:spPr>
          <a:xfrm>
            <a:off x="9750122" y="6263993"/>
            <a:ext cx="20160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DM Sans Medium"/>
              <a:buNone/>
            </a:pPr>
            <a:r>
              <a:rPr b="1" i="0" lang="en-US" sz="20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Alonso Soto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g3857a9d61a1_0_172"/>
          <p:cNvSpPr/>
          <p:nvPr/>
        </p:nvSpPr>
        <p:spPr>
          <a:xfrm>
            <a:off x="9750122" y="6615552"/>
            <a:ext cx="43308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Rol en el proyecto: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Coordinador de pruebas y gestión del proyecto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g3857a9d61a1_0_172"/>
          <p:cNvSpPr/>
          <p:nvPr/>
        </p:nvSpPr>
        <p:spPr>
          <a:xfrm>
            <a:off x="9750172" y="7455280"/>
            <a:ext cx="4330800" cy="7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Cargo:</a:t>
            </a:r>
            <a:r>
              <a:rPr b="0" i="0" lang="en-US" sz="15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Lider de pruebas y coordinación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g3857a9d61a1_0_172"/>
          <p:cNvSpPr/>
          <p:nvPr/>
        </p:nvSpPr>
        <p:spPr>
          <a:xfrm>
            <a:off x="5741100" y="569425"/>
            <a:ext cx="31482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9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150"/>
              <a:buFont typeface="DM Sans Medium"/>
              <a:buNone/>
            </a:pPr>
            <a:r>
              <a:rPr b="1" i="0" lang="en-US" sz="31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Nuestro Equipo</a:t>
            </a:r>
            <a:endParaRPr b="1" i="0" sz="3150" u="none" cap="none" strike="noStrike">
              <a:solidFill>
                <a:srgbClr val="000000"/>
              </a:solidFill>
            </a:endParaRPr>
          </a:p>
        </p:txBody>
      </p:sp>
      <p:pic>
        <p:nvPicPr>
          <p:cNvPr id="66" name="Google Shape;66;g3857a9d61a1_0_172"/>
          <p:cNvPicPr preferRelativeResize="0"/>
          <p:nvPr/>
        </p:nvPicPr>
        <p:blipFill rotWithShape="1">
          <a:blip r:embed="rId4">
            <a:alphaModFix/>
          </a:blip>
          <a:srcRect b="0" l="26783" r="22536" t="0"/>
          <a:stretch/>
        </p:blipFill>
        <p:spPr>
          <a:xfrm>
            <a:off x="5127363" y="1703025"/>
            <a:ext cx="4375674" cy="4453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g3857a9d61a1_0_17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680675" y="1703025"/>
            <a:ext cx="4330800" cy="445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g3857a9d61a1_0_17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5025" y="1694550"/>
            <a:ext cx="4375671" cy="4453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g3857a9d61a1_0_172" title="Gemini_Generated_Image_4hy31t4hy31t4hy3-removebg-preview.png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857a9d61a1_0_112"/>
          <p:cNvSpPr/>
          <p:nvPr/>
        </p:nvSpPr>
        <p:spPr>
          <a:xfrm>
            <a:off x="7510590" y="933439"/>
            <a:ext cx="75564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i="0" lang="en-US" sz="35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Descripción del Proyecto</a:t>
            </a:r>
            <a:endParaRPr b="1" i="0" sz="35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g3857a9d61a1_0_112"/>
          <p:cNvSpPr/>
          <p:nvPr/>
        </p:nvSpPr>
        <p:spPr>
          <a:xfrm>
            <a:off x="6756450" y="2199110"/>
            <a:ext cx="7556400" cy="5359500"/>
          </a:xfrm>
          <a:prstGeom prst="roundRect">
            <a:avLst>
              <a:gd fmla="val 1346" name="adj"/>
            </a:avLst>
          </a:prstGeom>
          <a:solidFill>
            <a:srgbClr val="F9F8F5"/>
          </a:solidFill>
          <a:ln cap="flat" cmpd="sng" w="30475">
            <a:solidFill>
              <a:srgbClr val="D3D1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g3857a9d61a1_0_112"/>
          <p:cNvSpPr/>
          <p:nvPr/>
        </p:nvSpPr>
        <p:spPr>
          <a:xfrm>
            <a:off x="6756450" y="2199110"/>
            <a:ext cx="121800" cy="5359500"/>
          </a:xfrm>
          <a:prstGeom prst="roundRect">
            <a:avLst>
              <a:gd fmla="val 27907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g3857a9d61a1_0_112"/>
          <p:cNvSpPr/>
          <p:nvPr/>
        </p:nvSpPr>
        <p:spPr>
          <a:xfrm>
            <a:off x="8926302" y="2429900"/>
            <a:ext cx="31536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650"/>
              <a:buFont typeface="DM Sans Medium"/>
              <a:buNone/>
            </a:pPr>
            <a:r>
              <a:rPr b="1" i="0" lang="en-US" sz="26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Situación </a:t>
            </a:r>
            <a:r>
              <a:rPr b="1" lang="en-US" sz="265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A</a:t>
            </a:r>
            <a:r>
              <a:rPr b="1" i="0" lang="en-US" sz="26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ctual</a:t>
            </a:r>
            <a:endParaRPr b="1" i="0" sz="2650" u="none" cap="none" strike="noStrike">
              <a:solidFill>
                <a:srgbClr val="000000"/>
              </a:solidFill>
            </a:endParaRPr>
          </a:p>
        </p:txBody>
      </p:sp>
      <p:sp>
        <p:nvSpPr>
          <p:cNvPr id="78" name="Google Shape;78;g3857a9d61a1_0_112"/>
          <p:cNvSpPr/>
          <p:nvPr/>
        </p:nvSpPr>
        <p:spPr>
          <a:xfrm>
            <a:off x="6998250" y="3108275"/>
            <a:ext cx="7072800" cy="3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400"/>
              <a:buFont typeface="Inter"/>
              <a:buChar char="●"/>
            </a:pPr>
            <a:r>
              <a:rPr b="1" lang="en-US" sz="24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Etiquetas complejas: </a:t>
            </a:r>
            <a:r>
              <a:rPr lang="en-US" sz="24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Información nutricional difícil de interpretar.</a:t>
            </a:r>
            <a:endParaRPr sz="2400">
              <a:solidFill>
                <a:srgbClr val="161613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8100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400"/>
              <a:buFont typeface="Inter"/>
              <a:buChar char="●"/>
            </a:pPr>
            <a:r>
              <a:rPr b="1" lang="en-US" sz="24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Comparación lenta:</a:t>
            </a:r>
            <a:r>
              <a:rPr lang="en-US" sz="24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24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Elegir</a:t>
            </a:r>
            <a:r>
              <a:rPr lang="en-US" sz="24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entre productos similares exige tiempo y paciencia.</a:t>
            </a:r>
            <a:endParaRPr sz="2400">
              <a:solidFill>
                <a:srgbClr val="161613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000"/>
              <a:buFont typeface="Inter"/>
              <a:buChar char="●"/>
            </a:pPr>
            <a:r>
              <a:rPr b="1" lang="en-US" sz="24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Desición sesgada:</a:t>
            </a:r>
            <a:r>
              <a:rPr lang="en-US" sz="24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Se compra por precio/promo/envase, no por valor nutricional.</a:t>
            </a:r>
            <a:r>
              <a:rPr lang="en-US" sz="20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sz="2000">
              <a:solidFill>
                <a:srgbClr val="16161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79" name="Google Shape;79;g3857a9d61a1_0_112" title="Gemini_Generated_Image_ev5je1ev5je1ev5j.png"/>
          <p:cNvPicPr preferRelativeResize="0"/>
          <p:nvPr/>
        </p:nvPicPr>
        <p:blipFill rotWithShape="1">
          <a:blip r:embed="rId4">
            <a:alphaModFix/>
          </a:blip>
          <a:srcRect b="0" l="7714" r="3914" t="0"/>
          <a:stretch/>
        </p:blipFill>
        <p:spPr>
          <a:xfrm>
            <a:off x="0" y="0"/>
            <a:ext cx="6140701" cy="8229599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0" name="Google Shape;80;g3857a9d61a1_0_112" title="Gemini_Generated_Image_4hy31t4hy31t4hy3-removebg-preview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857a9d61a1_0_225"/>
          <p:cNvSpPr/>
          <p:nvPr/>
        </p:nvSpPr>
        <p:spPr>
          <a:xfrm>
            <a:off x="7976576" y="1034375"/>
            <a:ext cx="52650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b="1" lang="en-US" sz="360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Propuesta de Solución</a:t>
            </a:r>
            <a:endParaRPr b="1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g3857a9d61a1_0_225"/>
          <p:cNvSpPr/>
          <p:nvPr/>
        </p:nvSpPr>
        <p:spPr>
          <a:xfrm>
            <a:off x="6830864" y="2168385"/>
            <a:ext cx="7556400" cy="5359500"/>
          </a:xfrm>
          <a:prstGeom prst="roundRect">
            <a:avLst>
              <a:gd fmla="val 1346" name="adj"/>
            </a:avLst>
          </a:prstGeom>
          <a:solidFill>
            <a:srgbClr val="F9F8F5"/>
          </a:solidFill>
          <a:ln cap="flat" cmpd="sng" w="30475">
            <a:solidFill>
              <a:srgbClr val="D3D1C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g3857a9d61a1_0_225"/>
          <p:cNvSpPr/>
          <p:nvPr/>
        </p:nvSpPr>
        <p:spPr>
          <a:xfrm>
            <a:off x="6830864" y="2168385"/>
            <a:ext cx="121800" cy="5359500"/>
          </a:xfrm>
          <a:prstGeom prst="roundRect">
            <a:avLst>
              <a:gd fmla="val 27907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g3857a9d61a1_0_225"/>
          <p:cNvSpPr/>
          <p:nvPr/>
        </p:nvSpPr>
        <p:spPr>
          <a:xfrm>
            <a:off x="7072675" y="3107675"/>
            <a:ext cx="7072800" cy="3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-US" sz="2400"/>
              <a:t>Escanear </a:t>
            </a:r>
            <a:r>
              <a:rPr lang="en-US" sz="2400"/>
              <a:t>etiquetas con el celular (OCR)</a:t>
            </a:r>
            <a:endParaRPr sz="2400"/>
          </a:p>
          <a:p>
            <a:pPr indent="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-US" sz="2400"/>
              <a:t>Interpretar </a:t>
            </a:r>
            <a:r>
              <a:rPr lang="en-US" sz="2400"/>
              <a:t>al instante los datos nutricionales</a:t>
            </a:r>
            <a:endParaRPr sz="2400"/>
          </a:p>
          <a:p>
            <a:pPr indent="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-US" sz="2400"/>
              <a:t>Rankear </a:t>
            </a:r>
            <a:r>
              <a:rPr lang="en-US" sz="2400"/>
              <a:t>alternativas por categoría para decidir rápido y saludable.</a:t>
            </a:r>
            <a:endParaRPr sz="2400"/>
          </a:p>
        </p:txBody>
      </p:sp>
      <p:grpSp>
        <p:nvGrpSpPr>
          <p:cNvPr id="89" name="Google Shape;89;g3857a9d61a1_0_225"/>
          <p:cNvGrpSpPr/>
          <p:nvPr/>
        </p:nvGrpSpPr>
        <p:grpSpPr>
          <a:xfrm>
            <a:off x="-34425" y="0"/>
            <a:ext cx="6140417" cy="8229599"/>
            <a:chOff x="0" y="0"/>
            <a:chExt cx="5868136" cy="8229599"/>
          </a:xfrm>
        </p:grpSpPr>
        <p:pic>
          <p:nvPicPr>
            <p:cNvPr id="90" name="Google Shape;90;g3857a9d61a1_0_225" title="Gemini_Generated_Image_xv6fwexv6fwexv6f.png"/>
            <p:cNvPicPr preferRelativeResize="0"/>
            <p:nvPr/>
          </p:nvPicPr>
          <p:blipFill rotWithShape="1">
            <a:blip r:embed="rId4">
              <a:alphaModFix/>
            </a:blip>
            <a:srcRect b="6507" l="0" r="0" t="0"/>
            <a:stretch/>
          </p:blipFill>
          <p:spPr>
            <a:xfrm>
              <a:off x="0" y="0"/>
              <a:ext cx="5868136" cy="8229599"/>
            </a:xfrm>
            <a:prstGeom prst="rect">
              <a:avLst/>
            </a:prstGeom>
            <a:noFill/>
            <a:ln cap="flat" cmpd="sng" w="19050">
              <a:solidFill>
                <a:srgbClr val="CDCDCE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91" name="Google Shape;91;g3857a9d61a1_0_225"/>
            <p:cNvSpPr/>
            <p:nvPr/>
          </p:nvSpPr>
          <p:spPr>
            <a:xfrm>
              <a:off x="820325" y="277850"/>
              <a:ext cx="4445400" cy="1230600"/>
            </a:xfrm>
            <a:prstGeom prst="rect">
              <a:avLst/>
            </a:prstGeom>
            <a:solidFill>
              <a:srgbClr val="CECFCE"/>
            </a:solidFill>
            <a:ln cap="flat" cmpd="sng" w="19050">
              <a:solidFill>
                <a:srgbClr val="CFCE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2" name="Google Shape;92;g3857a9d61a1_0_225" title="Gemini_Generated_Image_4hy31t4hy31t4hy3-removebg-preview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20775" y="391975"/>
            <a:ext cx="3430025" cy="8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857a9d61a1_0_106"/>
          <p:cNvSpPr/>
          <p:nvPr/>
        </p:nvSpPr>
        <p:spPr>
          <a:xfrm>
            <a:off x="6488801" y="537213"/>
            <a:ext cx="7443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Nuestros </a:t>
            </a:r>
            <a:r>
              <a:rPr b="1" lang="en-US" sz="3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</a:t>
            </a:r>
            <a:r>
              <a:rPr b="1" i="0" lang="en-US" sz="3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bjetivos con OptiMeal</a:t>
            </a:r>
            <a:endParaRPr b="1" i="0" sz="3600" u="none" cap="none" strike="noStrike">
              <a:solidFill>
                <a:schemeClr val="dk1"/>
              </a:solidFill>
            </a:endParaRPr>
          </a:p>
        </p:txBody>
      </p:sp>
      <p:grpSp>
        <p:nvGrpSpPr>
          <p:cNvPr id="98" name="Google Shape;98;g3857a9d61a1_0_106"/>
          <p:cNvGrpSpPr/>
          <p:nvPr/>
        </p:nvGrpSpPr>
        <p:grpSpPr>
          <a:xfrm>
            <a:off x="6488789" y="1372435"/>
            <a:ext cx="7556400" cy="5359500"/>
            <a:chOff x="6329739" y="1864085"/>
            <a:chExt cx="7556400" cy="5359500"/>
          </a:xfrm>
        </p:grpSpPr>
        <p:sp>
          <p:nvSpPr>
            <p:cNvPr id="99" name="Google Shape;99;g3857a9d61a1_0_106"/>
            <p:cNvSpPr/>
            <p:nvPr/>
          </p:nvSpPr>
          <p:spPr>
            <a:xfrm>
              <a:off x="6329739" y="1864085"/>
              <a:ext cx="7556400" cy="5359500"/>
            </a:xfrm>
            <a:prstGeom prst="roundRect">
              <a:avLst>
                <a:gd fmla="val 1346" name="adj"/>
              </a:avLst>
            </a:prstGeom>
            <a:solidFill>
              <a:srgbClr val="F9F8F5"/>
            </a:solidFill>
            <a:ln cap="flat" cmpd="sng" w="30475">
              <a:solidFill>
                <a:srgbClr val="D3D1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g3857a9d61a1_0_106"/>
            <p:cNvSpPr/>
            <p:nvPr/>
          </p:nvSpPr>
          <p:spPr>
            <a:xfrm>
              <a:off x="6329739" y="1864085"/>
              <a:ext cx="121800" cy="5359500"/>
            </a:xfrm>
            <a:prstGeom prst="roundRect">
              <a:avLst>
                <a:gd fmla="val 27907" name="adj"/>
              </a:avLst>
            </a:prstGeom>
            <a:solidFill>
              <a:srgbClr val="2828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g3857a9d61a1_0_106"/>
            <p:cNvSpPr/>
            <p:nvPr/>
          </p:nvSpPr>
          <p:spPr>
            <a:xfrm>
              <a:off x="8350560" y="2011409"/>
              <a:ext cx="3402300" cy="42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24528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650"/>
                <a:buFont typeface="DM Sans Medium"/>
                <a:buNone/>
              </a:pPr>
              <a:r>
                <a:rPr b="0" i="0" lang="en-US" sz="2650" u="none" cap="none" strike="noStrike">
                  <a:solidFill>
                    <a:schemeClr val="dk1"/>
                  </a:solidFill>
                  <a:latin typeface="DM Sans Medium"/>
                  <a:ea typeface="DM Sans Medium"/>
                  <a:cs typeface="DM Sans Medium"/>
                  <a:sym typeface="DM Sans Medium"/>
                </a:rPr>
                <a:t>Objetivo General</a:t>
              </a:r>
              <a:endParaRPr b="0" i="0" sz="26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g3857a9d61a1_0_106"/>
            <p:cNvSpPr/>
            <p:nvPr/>
          </p:nvSpPr>
          <p:spPr>
            <a:xfrm>
              <a:off x="6445100" y="2436788"/>
              <a:ext cx="7325700" cy="475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381000" lvl="0" marL="45720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Inter"/>
                <a:buChar char="●"/>
              </a:pPr>
              <a:r>
                <a:rPr b="1" lang="en-US" sz="24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Facilitar </a:t>
              </a:r>
              <a:r>
                <a:rPr lang="en-US" sz="24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la comprensión de la información nutricional de los productos.</a:t>
              </a:r>
              <a:endParaRPr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-381000" lvl="0" marL="45720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Inter"/>
                <a:buChar char="●"/>
              </a:pPr>
              <a:r>
                <a:rPr b="1" lang="en-US" sz="24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Permitir </a:t>
              </a:r>
              <a:r>
                <a:rPr lang="en-US" sz="24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comparar alternativas de forma rápida y sencilla.</a:t>
              </a:r>
              <a:endParaRPr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-381000" lvl="0" marL="457200" marR="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Inter"/>
                <a:buChar char="●"/>
              </a:pPr>
              <a:r>
                <a:rPr b="1" lang="en-US" sz="24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Promover </a:t>
              </a:r>
              <a:r>
                <a:rPr lang="en-US" sz="24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decisiones de compra más saludables basadas en el valor nutricional.</a:t>
              </a:r>
              <a:endParaRPr sz="2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0" marR="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rgbClr val="CCCCCC"/>
                </a:buClr>
                <a:buSzPts val="1750"/>
                <a:buFont typeface="Inter"/>
                <a:buNone/>
              </a:pPr>
              <a:r>
                <a:t/>
              </a:r>
              <a:endParaRPr b="0" i="0" sz="175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03" name="Google Shape;103;g3857a9d61a1_0_106"/>
          <p:cNvGrpSpPr/>
          <p:nvPr/>
        </p:nvGrpSpPr>
        <p:grpSpPr>
          <a:xfrm>
            <a:off x="-34425" y="0"/>
            <a:ext cx="6146872" cy="8229599"/>
            <a:chOff x="0" y="0"/>
            <a:chExt cx="5868136" cy="8229599"/>
          </a:xfrm>
        </p:grpSpPr>
        <p:pic>
          <p:nvPicPr>
            <p:cNvPr id="104" name="Google Shape;104;g3857a9d61a1_0_106" title="Gemini_Generated_Image_xv6fwexv6fwexv6f.png"/>
            <p:cNvPicPr preferRelativeResize="0"/>
            <p:nvPr/>
          </p:nvPicPr>
          <p:blipFill rotWithShape="1">
            <a:blip r:embed="rId4">
              <a:alphaModFix/>
            </a:blip>
            <a:srcRect b="6507" l="0" r="0" t="0"/>
            <a:stretch/>
          </p:blipFill>
          <p:spPr>
            <a:xfrm>
              <a:off x="0" y="0"/>
              <a:ext cx="5868136" cy="8229599"/>
            </a:xfrm>
            <a:prstGeom prst="rect">
              <a:avLst/>
            </a:prstGeom>
            <a:noFill/>
            <a:ln cap="flat" cmpd="sng" w="19050">
              <a:solidFill>
                <a:srgbClr val="CDCDCE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05" name="Google Shape;105;g3857a9d61a1_0_106"/>
            <p:cNvSpPr/>
            <p:nvPr/>
          </p:nvSpPr>
          <p:spPr>
            <a:xfrm>
              <a:off x="820325" y="277850"/>
              <a:ext cx="4445400" cy="1230600"/>
            </a:xfrm>
            <a:prstGeom prst="rect">
              <a:avLst/>
            </a:prstGeom>
            <a:solidFill>
              <a:srgbClr val="CECFCE"/>
            </a:solidFill>
            <a:ln cap="flat" cmpd="sng" w="19050">
              <a:solidFill>
                <a:srgbClr val="CFCE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6" name="Google Shape;106;g3857a9d61a1_0_106" title="Gemini_Generated_Image_4hy31t4hy31t4hy3-removebg-preview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20775" y="391975"/>
            <a:ext cx="3430025" cy="8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a5a196f3d4_1_0"/>
          <p:cNvSpPr/>
          <p:nvPr/>
        </p:nvSpPr>
        <p:spPr>
          <a:xfrm>
            <a:off x="6488801" y="537213"/>
            <a:ext cx="7443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Nuestros </a:t>
            </a:r>
            <a:r>
              <a:rPr b="1" lang="en-US" sz="3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</a:t>
            </a:r>
            <a:r>
              <a:rPr b="1" i="0" lang="en-US" sz="360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bjetivos con OptiMeal</a:t>
            </a:r>
            <a:endParaRPr b="1" i="0" sz="3600" u="none" cap="none" strike="noStrike">
              <a:solidFill>
                <a:schemeClr val="dk1"/>
              </a:solidFill>
            </a:endParaRPr>
          </a:p>
        </p:txBody>
      </p:sp>
      <p:grpSp>
        <p:nvGrpSpPr>
          <p:cNvPr id="112" name="Google Shape;112;g3a5a196f3d4_1_0"/>
          <p:cNvGrpSpPr/>
          <p:nvPr/>
        </p:nvGrpSpPr>
        <p:grpSpPr>
          <a:xfrm>
            <a:off x="-34425" y="0"/>
            <a:ext cx="6146872" cy="8229599"/>
            <a:chOff x="0" y="0"/>
            <a:chExt cx="5868136" cy="8229599"/>
          </a:xfrm>
        </p:grpSpPr>
        <p:pic>
          <p:nvPicPr>
            <p:cNvPr id="113" name="Google Shape;113;g3a5a196f3d4_1_0" title="Gemini_Generated_Image_xv6fwexv6fwexv6f.png"/>
            <p:cNvPicPr preferRelativeResize="0"/>
            <p:nvPr/>
          </p:nvPicPr>
          <p:blipFill rotWithShape="1">
            <a:blip r:embed="rId4">
              <a:alphaModFix/>
            </a:blip>
            <a:srcRect b="6507" l="0" r="0" t="0"/>
            <a:stretch/>
          </p:blipFill>
          <p:spPr>
            <a:xfrm>
              <a:off x="0" y="0"/>
              <a:ext cx="5868136" cy="8229599"/>
            </a:xfrm>
            <a:prstGeom prst="rect">
              <a:avLst/>
            </a:prstGeom>
            <a:noFill/>
            <a:ln cap="flat" cmpd="sng" w="19050">
              <a:solidFill>
                <a:srgbClr val="CDCDCE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14" name="Google Shape;114;g3a5a196f3d4_1_0"/>
            <p:cNvSpPr/>
            <p:nvPr/>
          </p:nvSpPr>
          <p:spPr>
            <a:xfrm>
              <a:off x="820325" y="277850"/>
              <a:ext cx="4445400" cy="1230600"/>
            </a:xfrm>
            <a:prstGeom prst="rect">
              <a:avLst/>
            </a:prstGeom>
            <a:solidFill>
              <a:srgbClr val="CECFCE"/>
            </a:solidFill>
            <a:ln cap="flat" cmpd="sng" w="19050">
              <a:solidFill>
                <a:srgbClr val="CFCEC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5" name="Google Shape;115;g3a5a196f3d4_1_0" title="Gemini_Generated_Image_4hy31t4hy31t4hy3-removebg-preview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20775" y="391975"/>
            <a:ext cx="3430025" cy="85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g3a5a196f3d4_1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64847" y="1256613"/>
            <a:ext cx="8213153" cy="58316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g3a9be8309bf_0_0" title="Gemini_Generated_Image_3pvqfk3pvqfk3pvq.png"/>
          <p:cNvPicPr preferRelativeResize="0"/>
          <p:nvPr/>
        </p:nvPicPr>
        <p:blipFill rotWithShape="1">
          <a:blip r:embed="rId3">
            <a:alphaModFix/>
          </a:blip>
          <a:srcRect b="0" l="14980" r="0" t="0"/>
          <a:stretch/>
        </p:blipFill>
        <p:spPr>
          <a:xfrm>
            <a:off x="2" y="0"/>
            <a:ext cx="5814025" cy="8229599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g3a9be8309bf_0_0"/>
          <p:cNvSpPr/>
          <p:nvPr/>
        </p:nvSpPr>
        <p:spPr>
          <a:xfrm>
            <a:off x="6488801" y="537213"/>
            <a:ext cx="7443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lang="en-US" sz="3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Alcances del Proyecto</a:t>
            </a:r>
            <a:endParaRPr b="1" i="0" sz="3600" u="none" cap="none" strike="noStrike">
              <a:solidFill>
                <a:schemeClr val="dk1"/>
              </a:solidFill>
            </a:endParaRPr>
          </a:p>
        </p:txBody>
      </p:sp>
      <p:grpSp>
        <p:nvGrpSpPr>
          <p:cNvPr id="123" name="Google Shape;123;g3a9be8309bf_0_0"/>
          <p:cNvGrpSpPr/>
          <p:nvPr/>
        </p:nvGrpSpPr>
        <p:grpSpPr>
          <a:xfrm>
            <a:off x="6488789" y="1372435"/>
            <a:ext cx="7556400" cy="5359500"/>
            <a:chOff x="6329739" y="1864085"/>
            <a:chExt cx="7556400" cy="5359500"/>
          </a:xfrm>
        </p:grpSpPr>
        <p:sp>
          <p:nvSpPr>
            <p:cNvPr id="124" name="Google Shape;124;g3a9be8309bf_0_0"/>
            <p:cNvSpPr/>
            <p:nvPr/>
          </p:nvSpPr>
          <p:spPr>
            <a:xfrm>
              <a:off x="6329739" y="1864085"/>
              <a:ext cx="7556400" cy="5359500"/>
            </a:xfrm>
            <a:prstGeom prst="roundRect">
              <a:avLst>
                <a:gd fmla="val 1346" name="adj"/>
              </a:avLst>
            </a:prstGeom>
            <a:solidFill>
              <a:srgbClr val="F9F8F5"/>
            </a:solidFill>
            <a:ln cap="flat" cmpd="sng" w="30475">
              <a:solidFill>
                <a:srgbClr val="D3D1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g3a9be8309bf_0_0"/>
            <p:cNvSpPr/>
            <p:nvPr/>
          </p:nvSpPr>
          <p:spPr>
            <a:xfrm>
              <a:off x="6329739" y="1864085"/>
              <a:ext cx="121800" cy="5359500"/>
            </a:xfrm>
            <a:prstGeom prst="roundRect">
              <a:avLst>
                <a:gd fmla="val 27907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g3a9be8309bf_0_0"/>
            <p:cNvSpPr/>
            <p:nvPr/>
          </p:nvSpPr>
          <p:spPr>
            <a:xfrm>
              <a:off x="6445100" y="2187299"/>
              <a:ext cx="7325700" cy="448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383743" lvl="0" marL="493384" rtl="0" algn="l"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2158"/>
                <a:buChar char="●"/>
              </a:pPr>
              <a:r>
                <a:rPr b="1" lang="en-US" sz="2158">
                  <a:solidFill>
                    <a:srgbClr val="161613"/>
                  </a:solidFill>
                </a:rPr>
                <a:t>App funcional, API y Base de datos</a:t>
              </a:r>
              <a:endParaRPr b="1" sz="2158">
                <a:solidFill>
                  <a:srgbClr val="161613"/>
                </a:solidFill>
              </a:endParaRPr>
            </a:p>
            <a:p>
              <a:pPr indent="0" lvl="0" marL="493384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58">
                <a:solidFill>
                  <a:srgbClr val="161613"/>
                </a:solidFill>
              </a:endParaRPr>
            </a:p>
            <a:p>
              <a:pPr indent="-383743" lvl="0" marL="493384" rtl="0" algn="l"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2158"/>
                <a:buChar char="●"/>
              </a:pPr>
              <a:r>
                <a:rPr b="1" lang="en-US" sz="2158">
                  <a:solidFill>
                    <a:srgbClr val="161613"/>
                  </a:solidFill>
                </a:rPr>
                <a:t>OCR integrado para extraer datos y ranking nutricional por categoría</a:t>
              </a:r>
              <a:endParaRPr b="1" sz="2158">
                <a:solidFill>
                  <a:srgbClr val="161613"/>
                </a:solidFill>
              </a:endParaRPr>
            </a:p>
            <a:p>
              <a:pPr indent="0" lvl="0" marL="493384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58">
                <a:solidFill>
                  <a:srgbClr val="161613"/>
                </a:solidFill>
              </a:endParaRPr>
            </a:p>
            <a:p>
              <a:pPr indent="-383743" lvl="0" marL="493384" rtl="0" algn="l"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2158"/>
                <a:buChar char="●"/>
              </a:pPr>
              <a:r>
                <a:rPr b="1" lang="en-US" sz="2158">
                  <a:solidFill>
                    <a:srgbClr val="161613"/>
                  </a:solidFill>
                </a:rPr>
                <a:t>Entregables: APK inicial + manual de usuario y documentación técnica</a:t>
              </a:r>
              <a:endParaRPr b="1" sz="2158">
                <a:solidFill>
                  <a:srgbClr val="161613"/>
                </a:solidFill>
              </a:endParaRPr>
            </a:p>
            <a:p>
              <a:pPr indent="0" lvl="0" marL="493384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58">
                <a:solidFill>
                  <a:srgbClr val="161613"/>
                </a:solidFill>
              </a:endParaRPr>
            </a:p>
            <a:p>
              <a:pPr indent="-383743" lvl="0" marL="493384" rtl="0" algn="l"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2158"/>
                <a:buChar char="●"/>
              </a:pPr>
              <a:r>
                <a:rPr b="1" lang="en-US" sz="2158">
                  <a:solidFill>
                    <a:schemeClr val="dk1"/>
                  </a:solidFill>
                </a:rPr>
                <a:t>Versión inicial enfocada en lácteos y aún no publicada en tiendas</a:t>
              </a:r>
              <a:endParaRPr b="1"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pic>
        <p:nvPicPr>
          <p:cNvPr id="127" name="Google Shape;127;g3a9be8309bf_0_0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20775" y="391975"/>
            <a:ext cx="3430025" cy="85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g3a9be8309bf_0_0" title="Gemini_Generated_Image_3pvqfk3pvqfk3pvq.png"/>
          <p:cNvPicPr preferRelativeResize="0"/>
          <p:nvPr/>
        </p:nvPicPr>
        <p:blipFill rotWithShape="1">
          <a:blip r:embed="rId3">
            <a:alphaModFix/>
          </a:blip>
          <a:srcRect b="6996" l="84478" r="2228" t="79950"/>
          <a:stretch/>
        </p:blipFill>
        <p:spPr>
          <a:xfrm>
            <a:off x="4833875" y="7044625"/>
            <a:ext cx="909074" cy="107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g3a9be8309bf_0_16" title="Gemini_Generated_Image_3pvqfk3pvqfk3pvq.png"/>
          <p:cNvPicPr preferRelativeResize="0"/>
          <p:nvPr/>
        </p:nvPicPr>
        <p:blipFill rotWithShape="1">
          <a:blip r:embed="rId3">
            <a:alphaModFix/>
          </a:blip>
          <a:srcRect b="0" l="14980" r="0" t="0"/>
          <a:stretch/>
        </p:blipFill>
        <p:spPr>
          <a:xfrm>
            <a:off x="2" y="0"/>
            <a:ext cx="5814025" cy="822959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3a9be8309bf_0_16"/>
          <p:cNvSpPr/>
          <p:nvPr/>
        </p:nvSpPr>
        <p:spPr>
          <a:xfrm>
            <a:off x="6488801" y="537213"/>
            <a:ext cx="7443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lang="en-US" sz="3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Limitaciones del Proyecto</a:t>
            </a:r>
            <a:endParaRPr b="1" i="0" sz="3600" u="none" cap="none" strike="noStrike">
              <a:solidFill>
                <a:schemeClr val="dk1"/>
              </a:solidFill>
            </a:endParaRPr>
          </a:p>
        </p:txBody>
      </p:sp>
      <p:grpSp>
        <p:nvGrpSpPr>
          <p:cNvPr id="135" name="Google Shape;135;g3a9be8309bf_0_16"/>
          <p:cNvGrpSpPr/>
          <p:nvPr/>
        </p:nvGrpSpPr>
        <p:grpSpPr>
          <a:xfrm>
            <a:off x="6488789" y="1372435"/>
            <a:ext cx="7556400" cy="5359500"/>
            <a:chOff x="6329739" y="1864085"/>
            <a:chExt cx="7556400" cy="5359500"/>
          </a:xfrm>
        </p:grpSpPr>
        <p:sp>
          <p:nvSpPr>
            <p:cNvPr id="136" name="Google Shape;136;g3a9be8309bf_0_16"/>
            <p:cNvSpPr/>
            <p:nvPr/>
          </p:nvSpPr>
          <p:spPr>
            <a:xfrm>
              <a:off x="6329739" y="1864085"/>
              <a:ext cx="7556400" cy="5359500"/>
            </a:xfrm>
            <a:prstGeom prst="roundRect">
              <a:avLst>
                <a:gd fmla="val 1346" name="adj"/>
              </a:avLst>
            </a:prstGeom>
            <a:solidFill>
              <a:srgbClr val="F9F8F5"/>
            </a:solidFill>
            <a:ln cap="flat" cmpd="sng" w="30475">
              <a:solidFill>
                <a:srgbClr val="D3D1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g3a9be8309bf_0_16"/>
            <p:cNvSpPr/>
            <p:nvPr/>
          </p:nvSpPr>
          <p:spPr>
            <a:xfrm>
              <a:off x="6329739" y="1864085"/>
              <a:ext cx="121800" cy="5359500"/>
            </a:xfrm>
            <a:prstGeom prst="roundRect">
              <a:avLst>
                <a:gd fmla="val 27907" name="adj"/>
              </a:avLst>
            </a:prstGeom>
            <a:solidFill>
              <a:srgbClr val="98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g3a9be8309bf_0_16"/>
            <p:cNvSpPr/>
            <p:nvPr/>
          </p:nvSpPr>
          <p:spPr>
            <a:xfrm>
              <a:off x="6445100" y="2187299"/>
              <a:ext cx="7325700" cy="448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-402788" lvl="0" marL="493384" rtl="0" algn="l"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2458"/>
                <a:buChar char="●"/>
              </a:pPr>
              <a:r>
                <a:rPr b="1" lang="en-US" sz="2458">
                  <a:solidFill>
                    <a:schemeClr val="dk1"/>
                  </a:solidFill>
                </a:rPr>
                <a:t>No es asesoría médica ni reemplaza a un profesional</a:t>
              </a:r>
              <a:endParaRPr b="1" sz="2458">
                <a:solidFill>
                  <a:schemeClr val="dk1"/>
                </a:solidFill>
              </a:endParaRPr>
            </a:p>
            <a:p>
              <a:pPr indent="0" lvl="0" marL="493384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458">
                <a:solidFill>
                  <a:schemeClr val="dk1"/>
                </a:solidFill>
              </a:endParaRPr>
            </a:p>
            <a:p>
              <a:pPr indent="-402788" lvl="0" marL="493384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58"/>
                <a:buChar char="●"/>
              </a:pPr>
              <a:r>
                <a:rPr b="1" lang="en-US" sz="2458">
                  <a:solidFill>
                    <a:schemeClr val="dk1"/>
                  </a:solidFill>
                </a:rPr>
                <a:t>Precisión dependiente de calidad/formato de la etiqueta (OCR)</a:t>
              </a:r>
              <a:endParaRPr b="1" sz="2458">
                <a:solidFill>
                  <a:srgbClr val="161613"/>
                </a:solidFill>
              </a:endParaRPr>
            </a:p>
          </p:txBody>
        </p:sp>
      </p:grpSp>
      <p:pic>
        <p:nvPicPr>
          <p:cNvPr id="139" name="Google Shape;139;g3a9be8309bf_0_16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20775" y="391975"/>
            <a:ext cx="3430025" cy="85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g3a9be8309bf_0_16" title="Gemini_Generated_Image_3pvqfk3pvqfk3pvq.png"/>
          <p:cNvPicPr preferRelativeResize="0"/>
          <p:nvPr/>
        </p:nvPicPr>
        <p:blipFill rotWithShape="1">
          <a:blip r:embed="rId3">
            <a:alphaModFix/>
          </a:blip>
          <a:srcRect b="6996" l="84478" r="2228" t="79950"/>
          <a:stretch/>
        </p:blipFill>
        <p:spPr>
          <a:xfrm>
            <a:off x="4833875" y="7044625"/>
            <a:ext cx="909074" cy="107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8f2a8589d1_0_55"/>
          <p:cNvSpPr/>
          <p:nvPr/>
        </p:nvSpPr>
        <p:spPr>
          <a:xfrm>
            <a:off x="6280200" y="1160625"/>
            <a:ext cx="80385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b="1" i="0" lang="en-US" sz="3550" u="none" cap="none" strike="noStrik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Metodologia </a:t>
            </a:r>
            <a:r>
              <a:rPr b="1" lang="en-US" sz="355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Cascada</a:t>
            </a:r>
            <a:endParaRPr b="1" i="0" sz="3550" u="none" cap="none" strike="noStrik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46" name="Google Shape;146;g38f2a8589d1_0_55"/>
          <p:cNvSpPr txBox="1"/>
          <p:nvPr/>
        </p:nvSpPr>
        <p:spPr>
          <a:xfrm>
            <a:off x="6789450" y="2094800"/>
            <a:ext cx="70200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Modelo secuencial y estructurado.</a:t>
            </a:r>
            <a:endParaRPr sz="2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Cada fase se completa antes de pasar a la siguiente.</a:t>
            </a:r>
            <a:endParaRPr sz="2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Ideal para proyectos de corto plazo y con objetivos bien definidos.</a:t>
            </a:r>
            <a:endParaRPr sz="2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Permite un desarrollo ordenado y con bajo margen de error.</a:t>
            </a:r>
            <a:endParaRPr sz="2200">
              <a:solidFill>
                <a:schemeClr val="dk1"/>
              </a:solidFill>
            </a:endParaRPr>
          </a:p>
        </p:txBody>
      </p:sp>
      <p:pic>
        <p:nvPicPr>
          <p:cNvPr id="147" name="Google Shape;147;g38f2a8589d1_0_55" title="METODOLOGIA-removebg-preview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3775" y="909689"/>
            <a:ext cx="5765575" cy="641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38f2a8589d1_0_55" title="Gemini_Generated_Image_4hy31t4hy31t4hy3-removebg-preview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2025-09-02T23:56:43Z</dcterms:created>
</cp:coreProperties>
</file>